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 hidden="1"/>
          <p:cNvSpPr/>
          <p:nvPr/>
        </p:nvSpPr>
        <p:spPr>
          <a:xfrm>
            <a:off x="228600" y="228600"/>
            <a:ext cx="8692200" cy="24652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B2E389"/>
              </a:gs>
              <a:gs pos="100000">
                <a:srgbClr val="5FA326"/>
              </a:gs>
            </a:gsLst>
            <a:lin ang="162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" name="Group 2"/>
          <p:cNvGrpSpPr/>
          <p:nvPr/>
        </p:nvGrpSpPr>
        <p:grpSpPr>
          <a:xfrm>
            <a:off x="211680" y="1679400"/>
            <a:ext cx="8719920" cy="1326240"/>
            <a:chOff x="211680" y="1679400"/>
            <a:chExt cx="8719920" cy="132624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2800" cy="7102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0760" cy="84636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4440" cy="7707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4440" cy="6480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19920" cy="13262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2200" cy="603144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5FA326"/>
              </a:gs>
              <a:gs pos="100000">
                <a:srgbClr val="B2E389"/>
              </a:gs>
            </a:gsLst>
            <a:lin ang="54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5353920"/>
            <a:ext cx="8719920" cy="1328040"/>
            <a:chOff x="211680" y="5353920"/>
            <a:chExt cx="8719920" cy="1328040"/>
          </a:xfrm>
        </p:grpSpPr>
        <p:sp>
          <p:nvSpPr>
            <p:cNvPr id="9" name="CustomShape 10"/>
            <p:cNvSpPr/>
            <p:nvPr/>
          </p:nvSpPr>
          <p:spPr>
            <a:xfrm>
              <a:off x="6054840" y="5499360"/>
              <a:ext cx="2876400" cy="7113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22240" y="5370840"/>
              <a:ext cx="5547960" cy="84780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32120" y="5383080"/>
              <a:ext cx="5471280" cy="77184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16360" y="5369760"/>
              <a:ext cx="3308760" cy="6487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5353920"/>
              <a:ext cx="8719920" cy="13280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28600" y="228600"/>
            <a:ext cx="8692200" cy="24652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B2E389"/>
              </a:gs>
              <a:gs pos="100000">
                <a:srgbClr val="5FA326"/>
              </a:gs>
            </a:gsLst>
            <a:lin ang="162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" name="Group 2"/>
          <p:cNvGrpSpPr/>
          <p:nvPr/>
        </p:nvGrpSpPr>
        <p:grpSpPr>
          <a:xfrm>
            <a:off x="211680" y="1679400"/>
            <a:ext cx="8719920" cy="1326240"/>
            <a:chOff x="211680" y="1679400"/>
            <a:chExt cx="8719920" cy="1326240"/>
          </a:xfrm>
        </p:grpSpPr>
        <p:sp>
          <p:nvSpPr>
            <p:cNvPr id="54" name="CustomShape 3"/>
            <p:cNvSpPr/>
            <p:nvPr/>
          </p:nvSpPr>
          <p:spPr>
            <a:xfrm>
              <a:off x="6047280" y="1824480"/>
              <a:ext cx="2872800" cy="7102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2619360" y="1696320"/>
              <a:ext cx="5540760" cy="84636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2828880" y="1708560"/>
              <a:ext cx="5464440" cy="7707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5609520" y="1694880"/>
              <a:ext cx="3304440" cy="6480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211680" y="1679400"/>
              <a:ext cx="8719920" cy="13262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28600" y="228600"/>
            <a:ext cx="8692200" cy="24652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B2E389"/>
              </a:gs>
              <a:gs pos="100000">
                <a:srgbClr val="5FA326"/>
              </a:gs>
            </a:gsLst>
            <a:lin ang="162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8" name="Group 2"/>
          <p:cNvGrpSpPr/>
          <p:nvPr/>
        </p:nvGrpSpPr>
        <p:grpSpPr>
          <a:xfrm>
            <a:off x="211680" y="1679400"/>
            <a:ext cx="8719920" cy="1326240"/>
            <a:chOff x="211680" y="1679400"/>
            <a:chExt cx="8719920" cy="1326240"/>
          </a:xfrm>
        </p:grpSpPr>
        <p:sp>
          <p:nvSpPr>
            <p:cNvPr id="99" name="CustomShape 3"/>
            <p:cNvSpPr/>
            <p:nvPr/>
          </p:nvSpPr>
          <p:spPr>
            <a:xfrm>
              <a:off x="6047280" y="1824480"/>
              <a:ext cx="2872800" cy="7102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4"/>
            <p:cNvSpPr/>
            <p:nvPr/>
          </p:nvSpPr>
          <p:spPr>
            <a:xfrm>
              <a:off x="2619360" y="1696320"/>
              <a:ext cx="5540760" cy="84636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5"/>
            <p:cNvSpPr/>
            <p:nvPr/>
          </p:nvSpPr>
          <p:spPr>
            <a:xfrm>
              <a:off x="2828880" y="1708560"/>
              <a:ext cx="5464440" cy="7707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6"/>
            <p:cNvSpPr/>
            <p:nvPr/>
          </p:nvSpPr>
          <p:spPr>
            <a:xfrm>
              <a:off x="5609520" y="1694880"/>
              <a:ext cx="3304440" cy="6480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7"/>
            <p:cNvSpPr/>
            <p:nvPr/>
          </p:nvSpPr>
          <p:spPr>
            <a:xfrm>
              <a:off x="211680" y="1679400"/>
              <a:ext cx="8719920" cy="13262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28600" y="228600"/>
            <a:ext cx="8692200" cy="24652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B2E389"/>
              </a:gs>
              <a:gs pos="100000">
                <a:srgbClr val="5FA326"/>
              </a:gs>
            </a:gsLst>
            <a:lin ang="162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3" name="Group 2"/>
          <p:cNvGrpSpPr/>
          <p:nvPr/>
        </p:nvGrpSpPr>
        <p:grpSpPr>
          <a:xfrm>
            <a:off x="211680" y="1679400"/>
            <a:ext cx="8719920" cy="1326240"/>
            <a:chOff x="211680" y="1679400"/>
            <a:chExt cx="8719920" cy="1326240"/>
          </a:xfrm>
        </p:grpSpPr>
        <p:sp>
          <p:nvSpPr>
            <p:cNvPr id="144" name="CustomShape 3"/>
            <p:cNvSpPr/>
            <p:nvPr/>
          </p:nvSpPr>
          <p:spPr>
            <a:xfrm>
              <a:off x="6047280" y="1824480"/>
              <a:ext cx="2872800" cy="7102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4"/>
            <p:cNvSpPr/>
            <p:nvPr/>
          </p:nvSpPr>
          <p:spPr>
            <a:xfrm>
              <a:off x="2619360" y="1696320"/>
              <a:ext cx="5540760" cy="84636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5"/>
            <p:cNvSpPr/>
            <p:nvPr/>
          </p:nvSpPr>
          <p:spPr>
            <a:xfrm>
              <a:off x="2828880" y="1708560"/>
              <a:ext cx="5464440" cy="7707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6"/>
            <p:cNvSpPr/>
            <p:nvPr/>
          </p:nvSpPr>
          <p:spPr>
            <a:xfrm>
              <a:off x="5609520" y="1694880"/>
              <a:ext cx="3304440" cy="6480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"/>
            <p:cNvSpPr/>
            <p:nvPr/>
          </p:nvSpPr>
          <p:spPr>
            <a:xfrm>
              <a:off x="211680" y="1679400"/>
              <a:ext cx="8719920" cy="132624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39640" y="857232"/>
            <a:ext cx="8061120" cy="4857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000"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4800" b="1" strike="noStrike" spc="-1" dirty="0" err="1" smtClean="0">
                <a:solidFill>
                  <a:srgbClr val="C00000"/>
                </a:solidFill>
                <a:latin typeface="Candara"/>
                <a:ea typeface="DejaVu Sans"/>
              </a:rPr>
              <a:t>Здоровьесберегающие</a:t>
            </a:r>
            <a:r>
              <a:rPr lang="ru-RU" sz="4800" b="1" strike="noStrike" spc="-1" dirty="0" smtClean="0">
                <a:solidFill>
                  <a:srgbClr val="C00000"/>
                </a:solidFill>
                <a:latin typeface="Candara"/>
                <a:ea typeface="DejaVu Sans"/>
              </a:rPr>
              <a:t> </a:t>
            </a:r>
            <a:r>
              <a:rPr lang="ru-RU" sz="4800" b="1" strike="noStrike" spc="-1" dirty="0">
                <a:solidFill>
                  <a:srgbClr val="C00000"/>
                </a:solidFill>
                <a:latin typeface="Candara"/>
                <a:ea typeface="DejaVu Sans"/>
              </a:rPr>
              <a:t>технологии </a:t>
            </a:r>
            <a:endParaRPr lang="ru-RU" sz="4800" b="0" strike="noStrike" spc="-1" dirty="0">
              <a:latin typeface="Arial"/>
            </a:endParaRPr>
          </a:p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4800" b="1" strike="noStrike" spc="-1" dirty="0">
                <a:solidFill>
                  <a:srgbClr val="C00000"/>
                </a:solidFill>
                <a:latin typeface="Candara"/>
                <a:ea typeface="DejaVu Sans"/>
              </a:rPr>
              <a:t>в средней группе </a:t>
            </a:r>
            <a:endParaRPr lang="ru-RU" sz="4800" b="0" strike="noStrike" spc="-1" dirty="0">
              <a:latin typeface="Arial"/>
            </a:endParaRPr>
          </a:p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4800" b="1" strike="noStrike" spc="-1" dirty="0">
                <a:solidFill>
                  <a:srgbClr val="C00000"/>
                </a:solidFill>
                <a:latin typeface="Candara"/>
                <a:ea typeface="DejaVu Sans"/>
              </a:rPr>
              <a:t>«Колобок</a:t>
            </a:r>
            <a:r>
              <a:rPr lang="ru-RU" sz="4800" b="1" strike="noStrike" spc="-1" dirty="0" smtClean="0">
                <a:solidFill>
                  <a:srgbClr val="C00000"/>
                </a:solidFill>
                <a:latin typeface="Candara"/>
                <a:ea typeface="DejaVu Sans"/>
              </a:rPr>
              <a:t>»</a:t>
            </a:r>
          </a:p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endParaRPr lang="ru-RU" sz="4800" b="1" strike="noStrike" spc="-1" dirty="0" smtClean="0">
              <a:solidFill>
                <a:srgbClr val="C00000"/>
              </a:solidFill>
              <a:latin typeface="Candara"/>
              <a:ea typeface="DejaVu Sans"/>
            </a:endParaRPr>
          </a:p>
          <a:p>
            <a:pPr marL="182880" algn="r">
              <a:lnSpc>
                <a:spcPct val="100000"/>
              </a:lnSpc>
              <a:tabLst>
                <a:tab pos="0" algn="l"/>
              </a:tabLst>
            </a:pPr>
            <a:r>
              <a:rPr lang="ru-RU" sz="2500" b="1" spc="-1" dirty="0" smtClean="0">
                <a:solidFill>
                  <a:srgbClr val="C00000"/>
                </a:solidFill>
                <a:latin typeface="Candara"/>
                <a:ea typeface="DejaVu Sans"/>
              </a:rPr>
              <a:t>Воспитатели</a:t>
            </a:r>
            <a:r>
              <a:rPr lang="ru-RU" sz="2500" b="1" spc="-1" smtClean="0">
                <a:solidFill>
                  <a:srgbClr val="C00000"/>
                </a:solidFill>
                <a:latin typeface="Candara"/>
                <a:ea typeface="DejaVu Sans"/>
              </a:rPr>
              <a:t>:  Журилова</a:t>
            </a:r>
            <a:r>
              <a:rPr lang="ru-RU" sz="2500" b="1" spc="-1" dirty="0" smtClean="0">
                <a:solidFill>
                  <a:srgbClr val="C00000"/>
                </a:solidFill>
                <a:latin typeface="Candara"/>
                <a:ea typeface="DejaVu Sans"/>
              </a:rPr>
              <a:t> С.В.</a:t>
            </a:r>
          </a:p>
          <a:p>
            <a:pPr marL="182880" algn="r">
              <a:lnSpc>
                <a:spcPct val="100000"/>
              </a:lnSpc>
              <a:tabLst>
                <a:tab pos="0" algn="l"/>
              </a:tabLst>
            </a:pPr>
            <a:r>
              <a:rPr lang="ru-RU" sz="2500" b="1" strike="noStrike" spc="-1" dirty="0" err="1" smtClean="0">
                <a:solidFill>
                  <a:srgbClr val="C00000"/>
                </a:solidFill>
                <a:latin typeface="Candara"/>
                <a:ea typeface="DejaVu Sans"/>
              </a:rPr>
              <a:t>Сойни</a:t>
            </a:r>
            <a:r>
              <a:rPr lang="ru-RU" sz="2500" b="1" strike="noStrike" spc="-1" dirty="0" smtClean="0">
                <a:solidFill>
                  <a:srgbClr val="C00000"/>
                </a:solidFill>
                <a:latin typeface="Candara"/>
                <a:ea typeface="DejaVu Sans"/>
              </a:rPr>
              <a:t> Ю.Н.</a:t>
            </a:r>
          </a:p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endParaRPr lang="ru-RU" sz="4800" b="0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071934" y="4572008"/>
            <a:ext cx="4071966" cy="13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FFFFFF"/>
                </a:solidFill>
                <a:latin typeface="Candara"/>
                <a:ea typeface="DejaVu Sans"/>
              </a:rPr>
              <a:t>                     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 cstate="print"/>
          <a:stretch/>
        </p:blipFill>
        <p:spPr>
          <a:xfrm>
            <a:off x="720000" y="3960000"/>
            <a:ext cx="2878200" cy="279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Дыхательная гимнастика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676800" y="1700640"/>
            <a:ext cx="3818520" cy="20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Это комплекс упражнений, направленных на развитие дыхательного аппарата путем тренировки голосового и дыхательного аппарата.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20" name="Рисунок 219"/>
          <p:cNvPicPr/>
          <p:nvPr/>
        </p:nvPicPr>
        <p:blipFill>
          <a:blip r:embed="rId2" cstate="print"/>
          <a:srcRect t="15331" r="25742"/>
          <a:stretch/>
        </p:blipFill>
        <p:spPr>
          <a:xfrm rot="5414400">
            <a:off x="2064960" y="3657600"/>
            <a:ext cx="3200040" cy="2736360"/>
          </a:xfrm>
          <a:prstGeom prst="rect">
            <a:avLst/>
          </a:prstGeom>
          <a:ln w="0">
            <a:noFill/>
          </a:ln>
        </p:spPr>
      </p:pic>
      <p:pic>
        <p:nvPicPr>
          <p:cNvPr id="221" name="Рисунок 220"/>
          <p:cNvPicPr/>
          <p:nvPr/>
        </p:nvPicPr>
        <p:blipFill>
          <a:blip r:embed="rId3" cstate="print"/>
          <a:stretch/>
        </p:blipFill>
        <p:spPr>
          <a:xfrm rot="5365200">
            <a:off x="5092560" y="1984680"/>
            <a:ext cx="3682080" cy="276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Утренняя гимнастика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683640" y="2061000"/>
            <a:ext cx="3818520" cy="348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 Способствует укреплению здоровья детей и пробуждению организма для нормальной жизнедеятельности, поддерживает оптимальное физическое состояние, приобретение бодрости.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24" name="Рисунок 223"/>
          <p:cNvPicPr/>
          <p:nvPr/>
        </p:nvPicPr>
        <p:blipFill>
          <a:blip r:embed="rId2" cstate="print"/>
          <a:stretch/>
        </p:blipFill>
        <p:spPr>
          <a:xfrm>
            <a:off x="6013440" y="877680"/>
            <a:ext cx="1906560" cy="254232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224"/>
          <p:cNvPicPr/>
          <p:nvPr/>
        </p:nvPicPr>
        <p:blipFill>
          <a:blip r:embed="rId3" cstate="print"/>
          <a:stretch/>
        </p:blipFill>
        <p:spPr>
          <a:xfrm>
            <a:off x="4170240" y="3577680"/>
            <a:ext cx="4109760" cy="308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Гимнастика после дневного сна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62160" y="1857364"/>
            <a:ext cx="3415320" cy="1925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000"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4E5B6F"/>
                </a:solidFill>
                <a:latin typeface="Times New Roman"/>
                <a:ea typeface="DejaVu Sans"/>
              </a:rPr>
              <a:t>Основная цель гимнастики после дневного сна – поднять настроение и мышечный тонус детей  с помощью контрастных воздушных ванн и физических упражнений.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4E5B6F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28" name="Рисунок 227"/>
          <p:cNvPicPr/>
          <p:nvPr/>
        </p:nvPicPr>
        <p:blipFill>
          <a:blip r:embed="rId2" cstate="print"/>
          <a:srcRect l="19654" t="-524"/>
          <a:stretch/>
        </p:blipFill>
        <p:spPr>
          <a:xfrm rot="5384400">
            <a:off x="2439720" y="3325680"/>
            <a:ext cx="3047400" cy="285948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228"/>
          <p:cNvPicPr/>
          <p:nvPr/>
        </p:nvPicPr>
        <p:blipFill>
          <a:blip r:embed="rId3" cstate="print"/>
          <a:stretch/>
        </p:blipFill>
        <p:spPr>
          <a:xfrm rot="5446200">
            <a:off x="5300280" y="2097360"/>
            <a:ext cx="3901680" cy="292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3060000" y="690840"/>
            <a:ext cx="266040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spc="-1" dirty="0">
                <a:solidFill>
                  <a:schemeClr val="bg1"/>
                </a:solidFill>
                <a:latin typeface="Times New Roman"/>
                <a:ea typeface="DejaVu Sans"/>
              </a:rPr>
              <a:t>З</a:t>
            </a:r>
            <a:r>
              <a:rPr lang="ru-RU" sz="2000" b="0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анятия </a:t>
            </a:r>
            <a:r>
              <a:rPr lang="ru-RU" sz="2000" b="0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в бассейне</a:t>
            </a:r>
            <a:endParaRPr lang="ru-RU" sz="20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232" name="Рисунок 231"/>
          <p:cNvPicPr/>
          <p:nvPr/>
        </p:nvPicPr>
        <p:blipFill>
          <a:blip r:embed="rId2" cstate="print"/>
          <a:stretch/>
        </p:blipFill>
        <p:spPr>
          <a:xfrm rot="4977000">
            <a:off x="103680" y="3141360"/>
            <a:ext cx="3083400" cy="2311920"/>
          </a:xfrm>
          <a:prstGeom prst="rect">
            <a:avLst/>
          </a:prstGeom>
          <a:ln w="0">
            <a:noFill/>
          </a:ln>
        </p:spPr>
      </p:pic>
      <p:pic>
        <p:nvPicPr>
          <p:cNvPr id="233" name="Рисунок 232"/>
          <p:cNvPicPr/>
          <p:nvPr/>
        </p:nvPicPr>
        <p:blipFill>
          <a:blip r:embed="rId3" cstate="print"/>
          <a:stretch/>
        </p:blipFill>
        <p:spPr>
          <a:xfrm rot="5407200">
            <a:off x="2689200" y="2889000"/>
            <a:ext cx="3826800" cy="2869920"/>
          </a:xfrm>
          <a:prstGeom prst="rect">
            <a:avLst/>
          </a:prstGeom>
          <a:ln w="0">
            <a:noFill/>
          </a:ln>
        </p:spPr>
      </p:pic>
      <p:pic>
        <p:nvPicPr>
          <p:cNvPr id="234" name="Рисунок 233"/>
          <p:cNvPicPr/>
          <p:nvPr/>
        </p:nvPicPr>
        <p:blipFill>
          <a:blip r:embed="rId4" cstate="print"/>
          <a:stretch/>
        </p:blipFill>
        <p:spPr>
          <a:xfrm rot="5876400">
            <a:off x="5931000" y="3294000"/>
            <a:ext cx="3062880" cy="229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Физкультурные занятия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62520" y="1620000"/>
            <a:ext cx="3235320" cy="233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8500"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Целенаправлены на развитие силы, ловкости, выносливости, смелости.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Способствуют хорошему самочувствию и стабильной активности каждого ребенка, развитию его адаптационных возможностей;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5652000" y="2679120"/>
            <a:ext cx="1724760" cy="89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Рисунок 237"/>
          <p:cNvPicPr/>
          <p:nvPr/>
        </p:nvPicPr>
        <p:blipFill>
          <a:blip r:embed="rId2" cstate="print"/>
          <a:stretch/>
        </p:blipFill>
        <p:spPr>
          <a:xfrm rot="5418600">
            <a:off x="3119040" y="1680120"/>
            <a:ext cx="3008880" cy="2256480"/>
          </a:xfrm>
          <a:prstGeom prst="rect">
            <a:avLst/>
          </a:prstGeom>
          <a:ln w="0">
            <a:noFill/>
          </a:ln>
        </p:spPr>
      </p:pic>
      <p:pic>
        <p:nvPicPr>
          <p:cNvPr id="239" name="Рисунок 238"/>
          <p:cNvPicPr/>
          <p:nvPr/>
        </p:nvPicPr>
        <p:blipFill>
          <a:blip r:embed="rId3" cstate="print"/>
          <a:stretch/>
        </p:blipFill>
        <p:spPr>
          <a:xfrm>
            <a:off x="1213560" y="3958200"/>
            <a:ext cx="2026080" cy="2701800"/>
          </a:xfrm>
          <a:prstGeom prst="rect">
            <a:avLst/>
          </a:prstGeom>
          <a:ln w="0">
            <a:noFill/>
          </a:ln>
        </p:spPr>
      </p:pic>
      <p:pic>
        <p:nvPicPr>
          <p:cNvPr id="240" name="Рисунок 239"/>
          <p:cNvPicPr/>
          <p:nvPr/>
        </p:nvPicPr>
        <p:blipFill>
          <a:blip r:embed="rId4" cstate="print"/>
          <a:stretch/>
        </p:blipFill>
        <p:spPr>
          <a:xfrm>
            <a:off x="4564800" y="4500000"/>
            <a:ext cx="2874960" cy="2156040"/>
          </a:xfrm>
          <a:prstGeom prst="rect">
            <a:avLst/>
          </a:prstGeom>
          <a:ln w="0">
            <a:noFill/>
          </a:ln>
        </p:spPr>
      </p:pic>
      <p:pic>
        <p:nvPicPr>
          <p:cNvPr id="241" name="Рисунок 240"/>
          <p:cNvPicPr/>
          <p:nvPr/>
        </p:nvPicPr>
        <p:blipFill>
          <a:blip r:embed="rId5" cstate="print"/>
          <a:stretch/>
        </p:blipFill>
        <p:spPr>
          <a:xfrm rot="5399400">
            <a:off x="5742360" y="1671840"/>
            <a:ext cx="3025800" cy="226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Коррекционные технологии.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331640" y="1845000"/>
            <a:ext cx="3163680" cy="427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4E5B6F"/>
                </a:solidFill>
                <a:latin typeface="Times New Roman"/>
                <a:ea typeface="DejaVu Sans"/>
              </a:rPr>
              <a:t>- </a:t>
            </a:r>
            <a:r>
              <a:rPr lang="ru-RU" sz="2000" b="0" strike="noStrike" spc="-1" dirty="0" err="1">
                <a:solidFill>
                  <a:srgbClr val="4E5B6F"/>
                </a:solidFill>
                <a:latin typeface="Times New Roman"/>
                <a:ea typeface="DejaVu Sans"/>
              </a:rPr>
              <a:t>Арт-терапия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E5B6F"/>
                </a:solidFill>
                <a:latin typeface="Times New Roman"/>
                <a:ea typeface="DejaVu Sans"/>
              </a:rPr>
              <a:t>- </a:t>
            </a:r>
            <a:r>
              <a:rPr lang="ru-RU" sz="2000" b="0" strike="noStrike" spc="-1" dirty="0" smtClean="0">
                <a:solidFill>
                  <a:srgbClr val="4E5B6F"/>
                </a:solidFill>
                <a:latin typeface="Times New Roman"/>
                <a:ea typeface="DejaVu Sans"/>
              </a:rPr>
              <a:t>Игры с массажными мячами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244" name="Picture 4"/>
          <p:cNvPicPr/>
          <p:nvPr/>
        </p:nvPicPr>
        <p:blipFill>
          <a:blip r:embed="rId2" cstate="print"/>
          <a:stretch/>
        </p:blipFill>
        <p:spPr>
          <a:xfrm>
            <a:off x="5036400" y="1375560"/>
            <a:ext cx="3063600" cy="2044440"/>
          </a:xfrm>
          <a:prstGeom prst="rect">
            <a:avLst/>
          </a:prstGeom>
          <a:ln w="0">
            <a:noFill/>
          </a:ln>
        </p:spPr>
      </p:pic>
      <p:pic>
        <p:nvPicPr>
          <p:cNvPr id="245" name="Рисунок 244"/>
          <p:cNvPicPr/>
          <p:nvPr/>
        </p:nvPicPr>
        <p:blipFill>
          <a:blip r:embed="rId3" cstate="print"/>
          <a:stretch/>
        </p:blipFill>
        <p:spPr>
          <a:xfrm>
            <a:off x="4500000" y="4074840"/>
            <a:ext cx="4276080" cy="2405160"/>
          </a:xfrm>
          <a:prstGeom prst="rect">
            <a:avLst/>
          </a:prstGeom>
          <a:ln w="0">
            <a:noFill/>
          </a:ln>
        </p:spPr>
      </p:pic>
      <p:pic>
        <p:nvPicPr>
          <p:cNvPr id="246" name="Рисунок 245"/>
          <p:cNvPicPr/>
          <p:nvPr/>
        </p:nvPicPr>
        <p:blipFill>
          <a:blip r:embed="rId4" cstate="print"/>
          <a:stretch/>
        </p:blipFill>
        <p:spPr>
          <a:xfrm>
            <a:off x="697680" y="3600000"/>
            <a:ext cx="3082320" cy="308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Арт-терапия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308160" y="1440000"/>
            <a:ext cx="4011840" cy="316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« Арт – терапия - одно из направлений современной психотерапии, в котором основным средством достижения позитивных психологических изменений является творчество. В основном через рисование, создание коллажей, лепки, аппликация»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508000" y="2679120"/>
            <a:ext cx="2012760" cy="13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4" name="Рисунок 253"/>
          <p:cNvPicPr/>
          <p:nvPr/>
        </p:nvPicPr>
        <p:blipFill>
          <a:blip r:embed="rId2" cstate="print"/>
          <a:stretch/>
        </p:blipFill>
        <p:spPr>
          <a:xfrm rot="5383800">
            <a:off x="6017879" y="3425681"/>
            <a:ext cx="3354840" cy="2516040"/>
          </a:xfrm>
          <a:prstGeom prst="rect">
            <a:avLst/>
          </a:prstGeom>
          <a:ln w="0">
            <a:noFill/>
          </a:ln>
        </p:spPr>
      </p:pic>
      <p:pic>
        <p:nvPicPr>
          <p:cNvPr id="255" name="Рисунок 254"/>
          <p:cNvPicPr/>
          <p:nvPr/>
        </p:nvPicPr>
        <p:blipFill>
          <a:blip r:embed="rId3" cstate="print"/>
          <a:stretch/>
        </p:blipFill>
        <p:spPr>
          <a:xfrm rot="5371800">
            <a:off x="1604426" y="4272616"/>
            <a:ext cx="2683440" cy="2012760"/>
          </a:xfrm>
          <a:prstGeom prst="rect">
            <a:avLst/>
          </a:prstGeom>
          <a:ln w="0">
            <a:noFill/>
          </a:ln>
        </p:spPr>
      </p:pic>
      <p:pic>
        <p:nvPicPr>
          <p:cNvPr id="256" name="Рисунок 255"/>
          <p:cNvPicPr/>
          <p:nvPr/>
        </p:nvPicPr>
        <p:blipFill>
          <a:blip r:embed="rId4" cstate="print"/>
          <a:stretch/>
        </p:blipFill>
        <p:spPr>
          <a:xfrm rot="11400" flipH="1">
            <a:off x="4078018" y="1432378"/>
            <a:ext cx="2202840" cy="367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Игры с массажными мячами</a:t>
            </a:r>
            <a:r>
              <a:rPr dirty="0"/>
              <a:t/>
            </a:r>
            <a:br>
              <a:rPr dirty="0"/>
            </a:br>
            <a:endParaRPr lang="ru-RU" sz="2400" b="0" strike="noStrike" spc="-1" dirty="0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251640" y="1196640"/>
            <a:ext cx="4968360" cy="258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 Нормализирует мышечный тонус, при этом содействуя снижению двигательной и эмоциональной расторможенности; воздействует на биологически активные точки по системе Су – Джок, при этом стимулируя речевые зоны коры головного мозга.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5436000" y="2679120"/>
            <a:ext cx="30276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0" name="Рисунок 259"/>
          <p:cNvPicPr/>
          <p:nvPr/>
        </p:nvPicPr>
        <p:blipFill>
          <a:blip r:embed="rId2" cstate="print"/>
          <a:stretch/>
        </p:blipFill>
        <p:spPr>
          <a:xfrm>
            <a:off x="360000" y="3600000"/>
            <a:ext cx="2340000" cy="2264760"/>
          </a:xfrm>
          <a:prstGeom prst="rect">
            <a:avLst/>
          </a:prstGeom>
          <a:ln w="0">
            <a:noFill/>
          </a:ln>
        </p:spPr>
      </p:pic>
      <p:pic>
        <p:nvPicPr>
          <p:cNvPr id="261" name="Рисунок 260"/>
          <p:cNvPicPr/>
          <p:nvPr/>
        </p:nvPicPr>
        <p:blipFill>
          <a:blip r:embed="rId3" cstate="print"/>
          <a:stretch/>
        </p:blipFill>
        <p:spPr>
          <a:xfrm rot="5386200">
            <a:off x="5413680" y="1458720"/>
            <a:ext cx="3869640" cy="2902320"/>
          </a:xfrm>
          <a:prstGeom prst="rect">
            <a:avLst/>
          </a:prstGeom>
          <a:ln w="0">
            <a:noFill/>
          </a:ln>
        </p:spPr>
      </p:pic>
      <p:pic>
        <p:nvPicPr>
          <p:cNvPr id="262" name="Рисунок 261"/>
          <p:cNvPicPr/>
          <p:nvPr/>
        </p:nvPicPr>
        <p:blipFill>
          <a:blip r:embed="rId4" cstate="print"/>
          <a:stretch/>
        </p:blipFill>
        <p:spPr>
          <a:xfrm rot="5395200">
            <a:off x="2779560" y="3674160"/>
            <a:ext cx="3389760" cy="254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871920" y="2061000"/>
            <a:ext cx="7404840" cy="406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4E5B6F"/>
                </a:solidFill>
                <a:latin typeface="Candara"/>
                <a:ea typeface="DejaVu Sans"/>
              </a:rPr>
              <a:t>        </a:t>
            </a:r>
            <a:r>
              <a:rPr lang="ru-RU" sz="2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Здоровые дети – это здоровая страна!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Укрепление и сохранение здоровья детей –</a:t>
            </a:r>
            <a:r>
              <a:t/>
            </a:r>
            <a:br/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одна из главных задач, как родителей, так и педагогов!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65" name="Рисунок 264"/>
          <p:cNvPicPr/>
          <p:nvPr/>
        </p:nvPicPr>
        <p:blipFill>
          <a:blip r:embed="rId2" cstate="print"/>
          <a:stretch/>
        </p:blipFill>
        <p:spPr>
          <a:xfrm rot="5415600">
            <a:off x="4835160" y="3357360"/>
            <a:ext cx="3767040" cy="2825280"/>
          </a:xfrm>
          <a:prstGeom prst="rect">
            <a:avLst/>
          </a:prstGeom>
          <a:ln w="0">
            <a:noFill/>
          </a:ln>
        </p:spPr>
      </p:pic>
      <p:pic>
        <p:nvPicPr>
          <p:cNvPr id="266" name="Рисунок 265"/>
          <p:cNvPicPr/>
          <p:nvPr/>
        </p:nvPicPr>
        <p:blipFill>
          <a:blip r:embed="rId3" cstate="print"/>
          <a:stretch/>
        </p:blipFill>
        <p:spPr>
          <a:xfrm rot="5388600">
            <a:off x="610560" y="3312000"/>
            <a:ext cx="3820320" cy="286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80000" y="720000"/>
            <a:ext cx="8819640" cy="23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Здоровье ребенка – превыше всего…</a:t>
            </a:r>
            <a:r>
              <a:t/>
            </a:r>
            <a:br/>
            <a:r>
              <a:rPr lang="ru-RU" sz="40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и наша задача сохранить его.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92" name="Рисунок 191"/>
          <p:cNvPicPr/>
          <p:nvPr/>
        </p:nvPicPr>
        <p:blipFill>
          <a:blip r:embed="rId2" cstate="print"/>
          <a:stretch/>
        </p:blipFill>
        <p:spPr>
          <a:xfrm rot="5406000">
            <a:off x="4710960" y="3186000"/>
            <a:ext cx="3869280" cy="290196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192"/>
          <p:cNvPicPr/>
          <p:nvPr/>
        </p:nvPicPr>
        <p:blipFill>
          <a:blip r:embed="rId3" cstate="print"/>
          <a:stretch/>
        </p:blipFill>
        <p:spPr>
          <a:xfrm>
            <a:off x="1449000" y="2731320"/>
            <a:ext cx="2511000" cy="392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338400"/>
            <a:ext cx="8226000" cy="559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Здоровьесберегающие технологии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это система мер,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включающая взаимосвязь и взаимодействие всех факторов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образовательной среды, направленных на сохранение здоровья ребенка на всех этапах его обучения и развития.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27640" y="2061000"/>
            <a:ext cx="7404840" cy="40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4E5B6F"/>
                </a:solidFill>
                <a:latin typeface="Candara"/>
                <a:ea typeface="DejaVu Sans"/>
              </a:rPr>
              <a:t>- </a:t>
            </a: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динамические паузы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подвижные и спортивные игры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релаксация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пальчиковая гимнастика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гимнастика для глаз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дыхательная гимнастика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динамическая гимнастика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утренняя гимнастика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- гимнастика после сна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В нашей группе сохранение и стимулирование здоровья детишек проходит через: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97" name="Рисунок 196"/>
          <p:cNvPicPr/>
          <p:nvPr/>
        </p:nvPicPr>
        <p:blipFill>
          <a:blip r:embed="rId2" cstate="print"/>
          <a:stretch/>
        </p:blipFill>
        <p:spPr>
          <a:xfrm>
            <a:off x="4227480" y="3420000"/>
            <a:ext cx="4592520" cy="305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Динамические паузы</a:t>
            </a:r>
            <a:r>
              <a:t/>
            </a:r>
            <a:br/>
            <a:endParaRPr lang="ru-RU" sz="2800" b="0" strike="noStrike" spc="-1">
              <a:latin typeface="Aria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2" cstate="print"/>
          <a:srcRect l="3409" t="4546" b="-79"/>
          <a:stretch/>
        </p:blipFill>
        <p:spPr>
          <a:xfrm>
            <a:off x="720000" y="2520000"/>
            <a:ext cx="5095440" cy="37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Подвижные и спортивные игры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62520" y="2000240"/>
            <a:ext cx="2995034" cy="285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0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E5B6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Подвижные игры, так же как и спортивные, используются для решения образовательных, воспитательных, оздоровительных задач.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E5B6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Они развивают у детей настойчивость, смелость, решительность, инициативу, сообразительность и мышление.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E5B6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Могут проводиться на прогулке и в групповой комнате ежедневно.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" name="Рисунок 201"/>
          <p:cNvPicPr/>
          <p:nvPr/>
        </p:nvPicPr>
        <p:blipFill>
          <a:blip r:embed="rId2" cstate="print"/>
          <a:stretch/>
        </p:blipFill>
        <p:spPr>
          <a:xfrm rot="5409600">
            <a:off x="4233600" y="1551960"/>
            <a:ext cx="2511000" cy="1882800"/>
          </a:xfrm>
          <a:prstGeom prst="rect">
            <a:avLst/>
          </a:prstGeom>
          <a:ln w="0">
            <a:noFill/>
          </a:ln>
        </p:spPr>
      </p:pic>
      <p:pic>
        <p:nvPicPr>
          <p:cNvPr id="203" name="Рисунок 202"/>
          <p:cNvPicPr/>
          <p:nvPr/>
        </p:nvPicPr>
        <p:blipFill>
          <a:blip r:embed="rId3" cstate="print"/>
          <a:stretch/>
        </p:blipFill>
        <p:spPr>
          <a:xfrm rot="5453400">
            <a:off x="5448600" y="4306680"/>
            <a:ext cx="2668680" cy="2002320"/>
          </a:xfrm>
          <a:prstGeom prst="rect">
            <a:avLst/>
          </a:prstGeom>
          <a:ln w="0">
            <a:noFill/>
          </a:ln>
        </p:spPr>
      </p:pic>
      <p:pic>
        <p:nvPicPr>
          <p:cNvPr id="204" name="Рисунок 203"/>
          <p:cNvPicPr/>
          <p:nvPr/>
        </p:nvPicPr>
        <p:blipFill>
          <a:blip r:embed="rId4" cstate="print"/>
          <a:stretch/>
        </p:blipFill>
        <p:spPr>
          <a:xfrm rot="5370600">
            <a:off x="3043080" y="4304160"/>
            <a:ext cx="2475000" cy="185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Релаксация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720000" y="2340000"/>
            <a:ext cx="3818520" cy="31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Учит детей расслабляться; способствует концентрации внимания; помогает снять напряжение и возбуждение.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7" name="Рисунок 206"/>
          <p:cNvPicPr/>
          <p:nvPr/>
        </p:nvPicPr>
        <p:blipFill>
          <a:blip r:embed="rId2" cstate="print"/>
          <a:stretch/>
        </p:blipFill>
        <p:spPr>
          <a:xfrm rot="5394000">
            <a:off x="4486320" y="2284200"/>
            <a:ext cx="4872960" cy="365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338400"/>
            <a:ext cx="8226000" cy="12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Пальчиковая гимнастика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40000" y="1665000"/>
            <a:ext cx="3957840" cy="301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Candara"/>
                <a:ea typeface="DejaVu Sans"/>
              </a:rPr>
              <a:t>Это комплекс упражнений, который служит основой для развития мелкой моторики, развивает координацию движения рук, что в свою очередь способствует развитию речевого центра головного мозга.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Candara"/>
                <a:ea typeface="DejaVu Sans"/>
              </a:rPr>
              <a:t>Используется во всех видах занятий и в свободное время.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0" name="Рисунок 209"/>
          <p:cNvPicPr/>
          <p:nvPr/>
        </p:nvPicPr>
        <p:blipFill>
          <a:blip r:embed="rId2" cstate="print"/>
          <a:stretch/>
        </p:blipFill>
        <p:spPr>
          <a:xfrm>
            <a:off x="6657840" y="1706760"/>
            <a:ext cx="2159640" cy="3417480"/>
          </a:xfrm>
          <a:prstGeom prst="rect">
            <a:avLst/>
          </a:prstGeom>
          <a:ln w="0">
            <a:noFill/>
          </a:ln>
        </p:spPr>
      </p:pic>
      <p:pic>
        <p:nvPicPr>
          <p:cNvPr id="211" name="Рисунок 210"/>
          <p:cNvPicPr/>
          <p:nvPr/>
        </p:nvPicPr>
        <p:blipFill>
          <a:blip r:embed="rId3" cstate="print"/>
          <a:stretch/>
        </p:blipFill>
        <p:spPr>
          <a:xfrm rot="5410200">
            <a:off x="3805920" y="3982680"/>
            <a:ext cx="3051000" cy="228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160000" y="338400"/>
            <a:ext cx="5038560" cy="92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Гимнастика для глаз 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1620000" y="980640"/>
            <a:ext cx="6154920" cy="9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E5B6F"/>
                </a:solidFill>
                <a:latin typeface="Times New Roman"/>
                <a:ea typeface="DejaVu Sans"/>
              </a:rPr>
              <a:t>Это комплекс специальных упражнений, способствующих профилактике нарушения зрения.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4" name="Picture 3"/>
          <p:cNvPicPr/>
          <p:nvPr/>
        </p:nvPicPr>
        <p:blipFill>
          <a:blip r:embed="rId2" cstate="print"/>
          <a:stretch/>
        </p:blipFill>
        <p:spPr>
          <a:xfrm>
            <a:off x="319320" y="1980000"/>
            <a:ext cx="3819240" cy="21034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4"/>
          <p:cNvPicPr/>
          <p:nvPr/>
        </p:nvPicPr>
        <p:blipFill>
          <a:blip r:embed="rId3" cstate="print"/>
          <a:stretch/>
        </p:blipFill>
        <p:spPr>
          <a:xfrm>
            <a:off x="5220000" y="2520000"/>
            <a:ext cx="3670920" cy="275256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215"/>
          <p:cNvPicPr/>
          <p:nvPr/>
        </p:nvPicPr>
        <p:blipFill>
          <a:blip r:embed="rId4" cstate="print"/>
          <a:stretch/>
        </p:blipFill>
        <p:spPr>
          <a:xfrm rot="5410200">
            <a:off x="1068480" y="4499280"/>
            <a:ext cx="2455920" cy="184176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216"/>
          <p:cNvPicPr/>
          <p:nvPr/>
        </p:nvPicPr>
        <p:blipFill>
          <a:blip r:embed="rId5" cstate="print"/>
          <a:stretch/>
        </p:blipFill>
        <p:spPr>
          <a:xfrm>
            <a:off x="4040280" y="3600000"/>
            <a:ext cx="999720" cy="254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1276</TotalTime>
  <Words>390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</dc:title>
  <dc:subject/>
  <dc:creator>user</dc:creator>
  <dc:description/>
  <cp:lastModifiedBy>ДС50_3</cp:lastModifiedBy>
  <cp:revision>101</cp:revision>
  <dcterms:created xsi:type="dcterms:W3CDTF">2015-01-14T13:05:58Z</dcterms:created>
  <dcterms:modified xsi:type="dcterms:W3CDTF">2021-02-16T09:07:51Z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Экран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27</vt:i4>
  </property>
</Properties>
</file>